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9" r:id="rId14"/>
    <p:sldId id="270" r:id="rId15"/>
    <p:sldId id="271" r:id="rId16"/>
    <p:sldId id="28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747CB-D48B-4065-98ED-AAF05772AAA0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44579-E2C4-4DE4-BE5E-6386A86D1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54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06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05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79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19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68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4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0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70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06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19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46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0335D-5597-4CA9-8053-08A8D8D5A0E3}" type="datetimeFigureOut">
              <a:rPr lang="pt-BR" smtClean="0"/>
              <a:t>11/08/2017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05EC8-AD34-42BC-9777-FB6AEB307D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857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5652120" y="5805264"/>
            <a:ext cx="31810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pt-BR" altLang="pt-BR" sz="1800" b="1" dirty="0">
                <a:solidFill>
                  <a:srgbClr val="FFFF00"/>
                </a:solidFill>
              </a:rPr>
              <a:t>alfredoveiganeto@gmail.com</a:t>
            </a:r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8928992" cy="5339800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sz="2000" dirty="0"/>
          </a:p>
          <a:p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rgbClr val="FFFF00"/>
                </a:solidFill>
              </a:rPr>
              <a:t>GPCC</a:t>
            </a:r>
            <a:r>
              <a:rPr lang="pt-BR" dirty="0" smtClean="0"/>
              <a:t> – </a:t>
            </a:r>
            <a:r>
              <a:rPr lang="pt-BR" sz="2400" b="1" dirty="0" smtClean="0"/>
              <a:t>Grupo de Pesquisa em Currículo e Contemporaneidade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PPG-Educação/UFRGS</a:t>
            </a:r>
            <a:endParaRPr lang="pt-BR" sz="2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07" y="2255749"/>
            <a:ext cx="8008144" cy="205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827584" y="2420888"/>
            <a:ext cx="10751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200" b="1" dirty="0" smtClean="0">
                <a:solidFill>
                  <a:schemeClr val="bg1"/>
                </a:solidFill>
                <a:latin typeface="Blackadder ITC" pitchFamily="82" charset="0"/>
              </a:rPr>
              <a:t> </a:t>
            </a:r>
            <a:r>
              <a:rPr lang="pt-BR" sz="8800" b="1" dirty="0" smtClean="0">
                <a:solidFill>
                  <a:schemeClr val="bg1"/>
                </a:solidFill>
                <a:latin typeface="Blackadder ITC" pitchFamily="82" charset="0"/>
              </a:rPr>
              <a:t>f</a:t>
            </a:r>
            <a:endParaRPr lang="pt-BR" sz="8800" b="1" dirty="0">
              <a:solidFill>
                <a:schemeClr val="bg1"/>
              </a:solidFill>
              <a:latin typeface="Blackadder ITC" pitchFamily="82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22090" y="2552968"/>
            <a:ext cx="1280642" cy="1461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t a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lii et alii et alii et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 </a:t>
            </a:r>
            <a:r>
              <a:rPr lang="pt-BR" sz="950" i="1" dirty="0" err="1">
                <a:solidFill>
                  <a:schemeClr val="bg1"/>
                </a:solidFill>
                <a:latin typeface="Andalus"/>
                <a:ea typeface="Times New Roman"/>
              </a:rPr>
              <a:t>et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alii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alii 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  et 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kern="1200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kern="1200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kern="1200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kern="1200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  et alii </a:t>
            </a:r>
            <a:r>
              <a:rPr lang="pt-BR" sz="950" i="1" kern="1200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kern="1200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kern="1200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</a:t>
            </a:r>
            <a:r>
              <a:rPr lang="pt-BR" sz="950" i="1" kern="1200" dirty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alii </a:t>
            </a:r>
            <a:r>
              <a:rPr lang="pt-BR" sz="950" i="1" kern="1200" dirty="0" smtClean="0">
                <a:solidFill>
                  <a:schemeClr val="bg1"/>
                </a:solidFill>
                <a:effectLst/>
                <a:latin typeface="Andalus"/>
                <a:ea typeface="Times New Roman"/>
              </a:rPr>
              <a:t>et alii et alii et alii et alii et alii et alii et 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</a:t>
            </a:r>
            <a:r>
              <a:rPr lang="pt-BR" sz="950" i="1" dirty="0" smtClean="0">
                <a:solidFill>
                  <a:schemeClr val="bg1"/>
                </a:solidFill>
                <a:latin typeface="Andalus"/>
                <a:ea typeface="Times New Roman"/>
              </a:rPr>
              <a:t>alii </a:t>
            </a:r>
            <a:r>
              <a:rPr lang="pt-BR" sz="950" i="1" dirty="0">
                <a:solidFill>
                  <a:schemeClr val="bg1"/>
                </a:solidFill>
                <a:latin typeface="Andalus"/>
                <a:ea typeface="Times New Roman"/>
              </a:rPr>
              <a:t>et alii</a:t>
            </a:r>
            <a:endParaRPr lang="pt-BR" sz="950" i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78596" y="2552968"/>
            <a:ext cx="1152128" cy="1461547"/>
          </a:xfrm>
          <a:prstGeom prst="rect">
            <a:avLst/>
          </a:prstGeom>
          <a:noFill/>
          <a:ln w="57150"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5940152" y="2566405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PORTAL DE ACESSO A</a:t>
            </a:r>
          </a:p>
          <a:p>
            <a:pPr algn="ctr"/>
            <a:endParaRPr lang="pt-BR" sz="6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eventos – cursos – textos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l</a:t>
            </a:r>
            <a:r>
              <a:rPr lang="pt-BR" sz="1600" b="1" dirty="0" smtClean="0">
                <a:solidFill>
                  <a:srgbClr val="FFFF00"/>
                </a:solidFill>
              </a:rPr>
              <a:t>ançamentos – sites – fotos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f</a:t>
            </a:r>
            <a:r>
              <a:rPr lang="pt-BR" sz="1600" b="1" dirty="0" smtClean="0">
                <a:solidFill>
                  <a:srgbClr val="FFFF00"/>
                </a:solidFill>
              </a:rPr>
              <a:t>ilmes – livros – vídeos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t</a:t>
            </a:r>
            <a:r>
              <a:rPr lang="pt-BR" sz="1600" b="1" dirty="0" smtClean="0">
                <a:solidFill>
                  <a:srgbClr val="FFFF00"/>
                </a:solidFill>
              </a:rPr>
              <a:t>eses – dissertações</a:t>
            </a:r>
            <a:endParaRPr lang="pt-BR" sz="1600" b="1" dirty="0">
              <a:solidFill>
                <a:srgbClr val="FFFF00"/>
              </a:solidFill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685800" y="44625"/>
            <a:ext cx="7772400" cy="86409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Do paradoxo do </a:t>
            </a:r>
            <a:r>
              <a:rPr lang="pt-BR" sz="2800" b="1" i="1" dirty="0" smtClean="0">
                <a:solidFill>
                  <a:srgbClr val="FFFF00"/>
                </a:solidFill>
              </a:rPr>
              <a:t>incluir para excluir</a:t>
            </a:r>
            <a:r>
              <a:rPr lang="pt-BR" sz="2800" b="1" dirty="0" smtClean="0">
                <a:solidFill>
                  <a:srgbClr val="FFFF00"/>
                </a:solidFill>
              </a:rPr>
              <a:t> à </a:t>
            </a:r>
            <a:r>
              <a:rPr lang="pt-BR" sz="2800" b="1" i="1" dirty="0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2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/>
          </a:bodyPr>
          <a:lstStyle/>
          <a:p>
            <a:r>
              <a:rPr lang="pt-BR" b="1" dirty="0" smtClean="0"/>
              <a:t>Incluir – Excluir</a:t>
            </a:r>
          </a:p>
          <a:p>
            <a:endParaRPr lang="pt-BR" sz="1000" dirty="0" smtClean="0"/>
          </a:p>
          <a:p>
            <a:r>
              <a:rPr lang="pt-BR" dirty="0" smtClean="0"/>
              <a:t>A etimologia sempre ajuda muito . . .</a:t>
            </a:r>
          </a:p>
          <a:p>
            <a:endParaRPr lang="pt-BR" sz="2000" dirty="0"/>
          </a:p>
          <a:p>
            <a:pPr algn="l"/>
            <a:r>
              <a:rPr lang="pt-BR" dirty="0" smtClean="0"/>
              <a:t>			  </a:t>
            </a:r>
            <a:r>
              <a:rPr lang="pt-BR" b="1" dirty="0" err="1" smtClean="0"/>
              <a:t>en</a:t>
            </a:r>
            <a:r>
              <a:rPr lang="pt-BR" dirty="0" smtClean="0"/>
              <a:t>   </a:t>
            </a:r>
            <a:r>
              <a:rPr lang="pt-BR" b="1" dirty="0" smtClean="0">
                <a:solidFill>
                  <a:srgbClr val="FFFF00"/>
                </a:solidFill>
              </a:rPr>
              <a:t>&gt;</a:t>
            </a:r>
            <a:r>
              <a:rPr lang="pt-BR" dirty="0" smtClean="0"/>
              <a:t>   </a:t>
            </a:r>
            <a:r>
              <a:rPr lang="pt-BR" b="1" dirty="0" smtClean="0"/>
              <a:t>in</a:t>
            </a:r>
            <a:r>
              <a:rPr lang="pt-BR" dirty="0" smtClean="0"/>
              <a:t>   </a:t>
            </a:r>
            <a:r>
              <a:rPr lang="pt-BR" b="1" dirty="0" smtClean="0">
                <a:solidFill>
                  <a:srgbClr val="FFFF00"/>
                </a:solidFill>
              </a:rPr>
              <a:t>&gt;</a:t>
            </a:r>
            <a:r>
              <a:rPr lang="pt-BR" dirty="0" smtClean="0"/>
              <a:t>   </a:t>
            </a:r>
            <a:r>
              <a:rPr lang="pt-BR" b="1" dirty="0" smtClean="0"/>
              <a:t>in</a:t>
            </a:r>
            <a:r>
              <a:rPr lang="pt-BR" dirty="0" smtClean="0"/>
              <a:t>	</a:t>
            </a:r>
            <a:r>
              <a:rPr lang="pt-BR" sz="2400" dirty="0" smtClean="0"/>
              <a:t>(para dentro)</a:t>
            </a:r>
          </a:p>
          <a:p>
            <a:pPr algn="l"/>
            <a:r>
              <a:rPr lang="pt-BR" sz="2000" dirty="0" smtClean="0"/>
              <a:t>                		     </a:t>
            </a:r>
            <a:r>
              <a:rPr lang="pt-BR" sz="2000" i="1" dirty="0" err="1" smtClean="0"/>
              <a:t>gr</a:t>
            </a:r>
            <a:r>
              <a:rPr lang="pt-BR" sz="2000" dirty="0" smtClean="0"/>
              <a:t>               </a:t>
            </a:r>
            <a:r>
              <a:rPr lang="pt-BR" sz="2000" i="1" dirty="0" err="1" smtClean="0"/>
              <a:t>lat</a:t>
            </a:r>
            <a:r>
              <a:rPr lang="pt-BR" sz="2000" dirty="0" smtClean="0"/>
              <a:t>            </a:t>
            </a:r>
            <a:r>
              <a:rPr lang="pt-BR" sz="2000" i="1" dirty="0" err="1" smtClean="0"/>
              <a:t>port</a:t>
            </a:r>
            <a:r>
              <a:rPr lang="pt-BR" sz="2000" i="1" dirty="0" smtClean="0"/>
              <a:t>         </a:t>
            </a:r>
          </a:p>
          <a:p>
            <a:pPr algn="l"/>
            <a:endParaRPr lang="pt-BR" sz="800" dirty="0" smtClean="0"/>
          </a:p>
          <a:p>
            <a:pPr algn="l"/>
            <a:r>
              <a:rPr lang="pt-BR" sz="2400" dirty="0" smtClean="0"/>
              <a:t>				       </a:t>
            </a:r>
            <a:r>
              <a:rPr lang="pt-BR" b="1" dirty="0" smtClean="0">
                <a:solidFill>
                  <a:srgbClr val="FFFF00"/>
                </a:solidFill>
              </a:rPr>
              <a:t>+</a:t>
            </a:r>
            <a:endParaRPr lang="pt-BR" b="1" dirty="0">
              <a:solidFill>
                <a:srgbClr val="FFFF00"/>
              </a:solidFill>
            </a:endParaRPr>
          </a:p>
          <a:p>
            <a:pPr algn="l"/>
            <a:endParaRPr lang="pt-BR" sz="800" dirty="0" smtClean="0"/>
          </a:p>
          <a:p>
            <a:pPr algn="l"/>
            <a:r>
              <a:rPr lang="pt-BR" dirty="0" smtClean="0"/>
              <a:t>        </a:t>
            </a:r>
            <a:r>
              <a:rPr lang="pt-BR" b="1" dirty="0" err="1" smtClean="0"/>
              <a:t>claus</a:t>
            </a:r>
            <a:r>
              <a:rPr lang="pt-BR" dirty="0" smtClean="0"/>
              <a:t>   &gt;</a:t>
            </a: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b="1" dirty="0" err="1" smtClean="0"/>
              <a:t>claudĕre</a:t>
            </a:r>
            <a:r>
              <a:rPr lang="pt-BR" dirty="0" smtClean="0"/>
              <a:t>   </a:t>
            </a:r>
            <a:r>
              <a:rPr lang="pt-BR" sz="2400" dirty="0" smtClean="0"/>
              <a:t>(cortar, interceptar, deter, impedir)</a:t>
            </a:r>
          </a:p>
          <a:p>
            <a:pPr algn="l"/>
            <a:r>
              <a:rPr lang="pt-BR" sz="2800" dirty="0" smtClean="0"/>
              <a:t>				      </a:t>
            </a:r>
            <a:r>
              <a:rPr lang="pt-BR" b="1" dirty="0" smtClean="0">
                <a:solidFill>
                  <a:srgbClr val="FFFF00"/>
                </a:solidFill>
              </a:rPr>
              <a:t>=</a:t>
            </a:r>
            <a:endParaRPr lang="pt-BR" b="1" dirty="0">
              <a:solidFill>
                <a:srgbClr val="FFFF00"/>
              </a:solidFill>
            </a:endParaRPr>
          </a:p>
          <a:p>
            <a:pPr algn="l"/>
            <a:r>
              <a:rPr lang="pt-BR" dirty="0"/>
              <a:t> </a:t>
            </a:r>
            <a:r>
              <a:rPr lang="pt-BR" dirty="0" smtClean="0"/>
              <a:t>                </a:t>
            </a:r>
            <a:r>
              <a:rPr lang="pt-BR" b="1" dirty="0" err="1" smtClean="0"/>
              <a:t>inclaudĕre</a:t>
            </a:r>
            <a:r>
              <a:rPr lang="pt-BR" dirty="0" smtClean="0"/>
              <a:t>   </a:t>
            </a:r>
            <a:r>
              <a:rPr lang="pt-BR" b="1" dirty="0" smtClean="0">
                <a:solidFill>
                  <a:srgbClr val="FFFF00"/>
                </a:solidFill>
              </a:rPr>
              <a:t>&gt;</a:t>
            </a:r>
            <a:r>
              <a:rPr lang="pt-BR" dirty="0" smtClean="0"/>
              <a:t>   </a:t>
            </a:r>
            <a:r>
              <a:rPr lang="pt-BR" b="1" dirty="0" err="1" smtClean="0"/>
              <a:t>includĕre</a:t>
            </a: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sz="2400" dirty="0" smtClean="0"/>
              <a:t>(incluir, aprisionar)</a:t>
            </a:r>
            <a:endParaRPr lang="pt-BR" sz="24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/>
          <a:lstStyle/>
          <a:p>
            <a:r>
              <a:rPr lang="pt-BR" b="1" dirty="0" smtClean="0"/>
              <a:t>Uma pequena lição da etimologia</a:t>
            </a:r>
          </a:p>
          <a:p>
            <a:endParaRPr lang="pt-BR" sz="1000" dirty="0" smtClean="0"/>
          </a:p>
          <a:p>
            <a:endParaRPr lang="pt-BR" sz="1000" dirty="0"/>
          </a:p>
          <a:p>
            <a:r>
              <a:rPr lang="pt-BR" dirty="0" smtClean="0"/>
              <a:t>A </a:t>
            </a:r>
            <a:r>
              <a:rPr lang="pt-BR" i="1" dirty="0" smtClean="0"/>
              <a:t>ironia</a:t>
            </a:r>
            <a:r>
              <a:rPr lang="pt-BR" dirty="0" smtClean="0"/>
              <a:t> dos sentidos de “incluir”</a:t>
            </a:r>
          </a:p>
          <a:p>
            <a:r>
              <a:rPr lang="pt-BR" sz="2400" dirty="0" smtClean="0"/>
              <a:t>juntar, prender, anexar, inserir, encerrar</a:t>
            </a:r>
          </a:p>
          <a:p>
            <a:r>
              <a:rPr lang="pt-BR" sz="2400" dirty="0" smtClean="0"/>
              <a:t>conter, fechar dentro, aprisionar, trazer para junto de</a:t>
            </a:r>
            <a:endParaRPr lang="pt-BR" sz="2400" dirty="0"/>
          </a:p>
          <a:p>
            <a:endParaRPr lang="pt-BR" sz="4800" dirty="0" smtClean="0"/>
          </a:p>
          <a:p>
            <a:r>
              <a:rPr lang="pt-BR" dirty="0" smtClean="0"/>
              <a:t>significado </a:t>
            </a:r>
            <a:r>
              <a:rPr lang="pt-BR" sz="2400" dirty="0" smtClean="0"/>
              <a:t>(</a:t>
            </a:r>
            <a:r>
              <a:rPr lang="pt-BR" sz="2400" i="1" dirty="0" err="1" smtClean="0"/>
              <a:t>bedeutung</a:t>
            </a:r>
            <a:r>
              <a:rPr lang="pt-BR" sz="2400" dirty="0" smtClean="0"/>
              <a:t>)</a:t>
            </a:r>
          </a:p>
          <a:p>
            <a:endParaRPr lang="pt-BR" sz="4000" b="1" dirty="0">
              <a:solidFill>
                <a:srgbClr val="FFFF00"/>
              </a:solidFill>
            </a:endParaRPr>
          </a:p>
          <a:p>
            <a:r>
              <a:rPr lang="pt-BR" dirty="0"/>
              <a:t>s</a:t>
            </a:r>
            <a:r>
              <a:rPr lang="pt-BR" dirty="0" smtClean="0"/>
              <a:t>entido </a:t>
            </a:r>
            <a:r>
              <a:rPr lang="pt-BR" sz="2400" dirty="0" smtClean="0"/>
              <a:t>(</a:t>
            </a:r>
            <a:r>
              <a:rPr lang="pt-BR" sz="2400" i="1" dirty="0" err="1" smtClean="0"/>
              <a:t>sinn</a:t>
            </a:r>
            <a:r>
              <a:rPr lang="pt-BR" sz="2400" dirty="0" smtClean="0"/>
              <a:t>)</a:t>
            </a:r>
          </a:p>
          <a:p>
            <a:endParaRPr lang="pt-BR" dirty="0"/>
          </a:p>
          <a:p>
            <a:endParaRPr lang="pt-BR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  <p:sp>
        <p:nvSpPr>
          <p:cNvPr id="6" name="Menos 5"/>
          <p:cNvSpPr/>
          <p:nvPr/>
        </p:nvSpPr>
        <p:spPr>
          <a:xfrm>
            <a:off x="4284149" y="4959161"/>
            <a:ext cx="576064" cy="216024"/>
          </a:xfrm>
          <a:prstGeom prst="mathMinus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00"/>
              </a:solidFill>
            </a:endParaRPr>
          </a:p>
        </p:txBody>
      </p:sp>
      <p:sp>
        <p:nvSpPr>
          <p:cNvPr id="7" name="Menos 6"/>
          <p:cNvSpPr/>
          <p:nvPr/>
        </p:nvSpPr>
        <p:spPr>
          <a:xfrm>
            <a:off x="4284149" y="5087751"/>
            <a:ext cx="576064" cy="216024"/>
          </a:xfrm>
          <a:prstGeom prst="mathMinus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00"/>
              </a:solidFill>
            </a:endParaRPr>
          </a:p>
        </p:txBody>
      </p:sp>
      <p:sp>
        <p:nvSpPr>
          <p:cNvPr id="8" name="Menos 7"/>
          <p:cNvSpPr/>
          <p:nvPr/>
        </p:nvSpPr>
        <p:spPr>
          <a:xfrm rot="19231144">
            <a:off x="4196246" y="5025817"/>
            <a:ext cx="739737" cy="216024"/>
          </a:xfrm>
          <a:prstGeom prst="mathMinus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/>
          <a:lstStyle/>
          <a:p>
            <a:endParaRPr lang="pt-BR" sz="1200" b="1" dirty="0" smtClean="0"/>
          </a:p>
          <a:p>
            <a:r>
              <a:rPr lang="pt-BR" sz="4000" b="1" dirty="0" smtClean="0"/>
              <a:t>Banimento</a:t>
            </a:r>
          </a:p>
          <a:p>
            <a:r>
              <a:rPr lang="pt-BR" sz="2400" b="1" dirty="0" smtClean="0"/>
              <a:t>	ato de banir, expulsar, colocar à distância, desterrar, expatriar, isolar</a:t>
            </a:r>
          </a:p>
          <a:p>
            <a:r>
              <a:rPr lang="pt-BR" sz="2400" b="1" dirty="0" smtClean="0">
                <a:solidFill>
                  <a:schemeClr val="tx1">
                    <a:lumMod val="65000"/>
                  </a:schemeClr>
                </a:solidFill>
              </a:rPr>
              <a:t>(Deus, sagrado, destino, providência etc.)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pt-BR" sz="4000" b="1" dirty="0" smtClean="0"/>
          </a:p>
          <a:p>
            <a:r>
              <a:rPr lang="pt-BR" sz="4000" b="1" dirty="0" smtClean="0"/>
              <a:t>Correção</a:t>
            </a:r>
          </a:p>
          <a:p>
            <a:r>
              <a:rPr lang="pt-BR" sz="2400" b="1" dirty="0"/>
              <a:t>a</a:t>
            </a:r>
            <a:r>
              <a:rPr lang="pt-BR" sz="2400" b="1" dirty="0" smtClean="0"/>
              <a:t>to, processo ou efeito de corrigir, consertar, endireitar, reparar, regenerar, remediar</a:t>
            </a:r>
          </a:p>
          <a:p>
            <a:r>
              <a:rPr lang="pt-BR" sz="2400" b="1" dirty="0" smtClean="0">
                <a:solidFill>
                  <a:schemeClr val="tx1">
                    <a:lumMod val="65000"/>
                  </a:schemeClr>
                </a:solidFill>
              </a:rPr>
              <a:t>(Homens, tarefa humana :  </a:t>
            </a:r>
            <a:r>
              <a:rPr lang="pt-BR" sz="2400" b="1" dirty="0" smtClean="0">
                <a:solidFill>
                  <a:schemeClr val="tx1"/>
                </a:solidFill>
              </a:rPr>
              <a:t>perigo                     risco</a:t>
            </a:r>
            <a:r>
              <a:rPr lang="pt-BR" sz="2400" b="1" dirty="0" smtClean="0">
                <a:solidFill>
                  <a:schemeClr val="tx1">
                    <a:lumMod val="65000"/>
                  </a:schemeClr>
                </a:solidFill>
              </a:rPr>
              <a:t>)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5796136" y="5579715"/>
            <a:ext cx="1080120" cy="144016"/>
          </a:xfrm>
          <a:prstGeom prst="rightArrow">
            <a:avLst>
              <a:gd name="adj1" fmla="val 30159"/>
              <a:gd name="adj2" fmla="val 19054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/>
          <a:lstStyle/>
          <a:p>
            <a:pPr algn="l"/>
            <a:r>
              <a:rPr lang="pt-BR" b="1" dirty="0" smtClean="0"/>
              <a:t>	       Do banimento  </a:t>
            </a:r>
            <a:r>
              <a:rPr lang="pt-BR" b="1" dirty="0"/>
              <a:t>à</a:t>
            </a:r>
            <a:r>
              <a:rPr lang="pt-BR" b="1" dirty="0" smtClean="0"/>
              <a:t>  prevenção    </a:t>
            </a:r>
            <a:r>
              <a:rPr lang="pt-BR" sz="2000" b="1" dirty="0" smtClean="0">
                <a:solidFill>
                  <a:schemeClr val="tx1">
                    <a:lumMod val="65000"/>
                  </a:schemeClr>
                </a:solidFill>
              </a:rPr>
              <a:t>(segurança)</a:t>
            </a:r>
            <a:endParaRPr lang="pt-BR" b="1" dirty="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pt-BR" sz="800" dirty="0"/>
          </a:p>
          <a:p>
            <a:pPr marL="457200" indent="-457200" algn="l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	Modelo da lepra</a:t>
            </a:r>
          </a:p>
          <a:p>
            <a:pPr algn="l"/>
            <a:r>
              <a:rPr lang="pt-BR" sz="2400" dirty="0" smtClean="0"/>
              <a:t>		separação rigorosa para um espaço indeterminado</a:t>
            </a:r>
            <a:endParaRPr lang="pt-BR" sz="2400" dirty="0"/>
          </a:p>
          <a:p>
            <a:pPr algn="l"/>
            <a:r>
              <a:rPr lang="pt-BR" sz="2400" dirty="0" smtClean="0"/>
              <a:t>		</a:t>
            </a:r>
            <a:r>
              <a:rPr lang="pt-BR" sz="2400" b="1" dirty="0" smtClean="0">
                <a:solidFill>
                  <a:srgbClr val="FFFF00"/>
                </a:solidFill>
              </a:rPr>
              <a:t>exclusão</a:t>
            </a:r>
            <a:r>
              <a:rPr lang="pt-BR" sz="2400" dirty="0" smtClean="0">
                <a:solidFill>
                  <a:srgbClr val="FFFF00"/>
                </a:solidFill>
              </a:rPr>
              <a:t> </a:t>
            </a:r>
            <a:r>
              <a:rPr lang="pt-BR" sz="2400" dirty="0" smtClean="0"/>
              <a:t>radical para fora da cidade (morte)</a:t>
            </a:r>
          </a:p>
          <a:p>
            <a:pPr algn="l"/>
            <a:r>
              <a:rPr lang="pt-BR" sz="2400" dirty="0" smtClean="0"/>
              <a:t>		desqualificação (política e jurídica)</a:t>
            </a:r>
          </a:p>
          <a:p>
            <a:pPr algn="l"/>
            <a:r>
              <a:rPr lang="pt-BR" sz="2400" dirty="0" smtClean="0"/>
              <a:t>		nega a vida</a:t>
            </a:r>
          </a:p>
          <a:p>
            <a:pPr algn="l"/>
            <a:endParaRPr lang="pt-BR" sz="1400" dirty="0"/>
          </a:p>
          <a:p>
            <a:pPr marL="457200" indent="-457200" algn="l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	Modelo da peste</a:t>
            </a:r>
          </a:p>
          <a:p>
            <a:pPr algn="l"/>
            <a:r>
              <a:rPr lang="pt-BR" sz="2400" dirty="0" smtClean="0"/>
              <a:t>		</a:t>
            </a:r>
            <a:r>
              <a:rPr lang="pt-BR" sz="2400" b="1" dirty="0" smtClean="0">
                <a:solidFill>
                  <a:srgbClr val="FFFF00"/>
                </a:solidFill>
              </a:rPr>
              <a:t>inclusão</a:t>
            </a:r>
            <a:r>
              <a:rPr lang="pt-BR" sz="2400" dirty="0" smtClean="0">
                <a:solidFill>
                  <a:srgbClr val="FFFF00"/>
                </a:solidFill>
              </a:rPr>
              <a:t> </a:t>
            </a:r>
            <a:r>
              <a:rPr lang="pt-BR" sz="2400" dirty="0" smtClean="0"/>
              <a:t>num espaço bem conhecido e vigiado</a:t>
            </a:r>
          </a:p>
          <a:p>
            <a:pPr algn="l"/>
            <a:r>
              <a:rPr lang="pt-BR" sz="2400" dirty="0"/>
              <a:t>	</a:t>
            </a:r>
            <a:r>
              <a:rPr lang="pt-BR" sz="2400" dirty="0" smtClean="0"/>
              <a:t>	mecanismos de controle</a:t>
            </a:r>
          </a:p>
          <a:p>
            <a:pPr algn="l"/>
            <a:r>
              <a:rPr lang="pt-BR" sz="2400" dirty="0"/>
              <a:t>	</a:t>
            </a:r>
            <a:r>
              <a:rPr lang="pt-BR" sz="2400" dirty="0" smtClean="0"/>
              <a:t>	individualização minuciosa</a:t>
            </a:r>
          </a:p>
          <a:p>
            <a:pPr algn="l"/>
            <a:r>
              <a:rPr lang="pt-BR" sz="2400" dirty="0"/>
              <a:t>	</a:t>
            </a:r>
            <a:r>
              <a:rPr lang="pt-BR" sz="2400" dirty="0" smtClean="0"/>
              <a:t>	celebra a vida	</a:t>
            </a:r>
            <a:endParaRPr lang="pt-BR" sz="24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/>
          </a:bodyPr>
          <a:lstStyle/>
          <a:p>
            <a:r>
              <a:rPr lang="pt-BR" b="1" dirty="0" smtClean="0"/>
              <a:t>Da prevenção à correção</a:t>
            </a:r>
          </a:p>
          <a:p>
            <a:endParaRPr lang="pt-BR" sz="800" dirty="0"/>
          </a:p>
          <a:p>
            <a:pPr algn="l"/>
            <a:r>
              <a:rPr lang="pt-BR" dirty="0" smtClean="0"/>
              <a:t>		    Do castigo à recuperação     </a:t>
            </a:r>
            <a:r>
              <a:rPr lang="pt-BR" sz="2400" dirty="0" smtClean="0">
                <a:solidFill>
                  <a:schemeClr val="tx1">
                    <a:lumMod val="65000"/>
                  </a:schemeClr>
                </a:solidFill>
              </a:rPr>
              <a:t>(VP)</a:t>
            </a:r>
          </a:p>
          <a:p>
            <a:endParaRPr lang="pt-BR" sz="2400" dirty="0"/>
          </a:p>
          <a:p>
            <a:pPr algn="l"/>
            <a:r>
              <a:rPr lang="pt-BR" sz="2000" b="1" dirty="0">
                <a:solidFill>
                  <a:srgbClr val="FFFF00"/>
                </a:solidFill>
              </a:rPr>
              <a:t>i</a:t>
            </a:r>
            <a:r>
              <a:rPr lang="pt-BR" sz="2000" b="1" dirty="0" smtClean="0">
                <a:solidFill>
                  <a:srgbClr val="FFFF00"/>
                </a:solidFill>
              </a:rPr>
              <a:t>nstit.</a:t>
            </a:r>
            <a:r>
              <a:rPr lang="pt-BR" dirty="0" smtClean="0"/>
              <a:t>    calabouço  masmorra	        prisão moderna</a:t>
            </a:r>
          </a:p>
          <a:p>
            <a:pPr algn="l"/>
            <a:endParaRPr lang="pt-BR" sz="2400" dirty="0" smtClean="0"/>
          </a:p>
          <a:p>
            <a:pPr algn="l"/>
            <a:r>
              <a:rPr lang="pt-BR" sz="2000" b="1" i="1" dirty="0" err="1" smtClean="0">
                <a:solidFill>
                  <a:srgbClr val="FFFF00"/>
                </a:solidFill>
              </a:rPr>
              <a:t>rationale</a:t>
            </a:r>
            <a:r>
              <a:rPr lang="pt-BR" sz="2400" dirty="0" smtClean="0"/>
              <a:t>   castigo puro , mortificação</a:t>
            </a:r>
            <a:r>
              <a:rPr lang="pt-BR" sz="2400" dirty="0"/>
              <a:t>	 </a:t>
            </a:r>
            <a:r>
              <a:rPr lang="pt-BR" sz="2400" dirty="0" smtClean="0"/>
              <a:t>       recuperação, pedagogia</a:t>
            </a:r>
          </a:p>
          <a:p>
            <a:pPr algn="l"/>
            <a:endParaRPr lang="pt-BR" sz="800" dirty="0" smtClean="0"/>
          </a:p>
          <a:p>
            <a:pPr algn="l"/>
            <a:r>
              <a:rPr lang="pt-BR" sz="2000" b="1" dirty="0" smtClean="0">
                <a:solidFill>
                  <a:srgbClr val="FFFF00"/>
                </a:solidFill>
              </a:rPr>
              <a:t>operador</a:t>
            </a:r>
            <a:r>
              <a:rPr lang="pt-BR" sz="2400" dirty="0" smtClean="0"/>
              <a:t>       violência				         poder</a:t>
            </a:r>
          </a:p>
          <a:p>
            <a:pPr algn="l"/>
            <a:endParaRPr lang="pt-BR" sz="800" dirty="0" smtClean="0"/>
          </a:p>
          <a:p>
            <a:pPr algn="l"/>
            <a:r>
              <a:rPr lang="pt-BR" sz="2000" b="1" dirty="0" smtClean="0">
                <a:solidFill>
                  <a:srgbClr val="FFFF00"/>
                </a:solidFill>
              </a:rPr>
              <a:t>tecnologia</a:t>
            </a:r>
            <a:r>
              <a:rPr lang="pt-BR" sz="2400" dirty="0" smtClean="0"/>
              <a:t>         suplício				       disciplina</a:t>
            </a:r>
          </a:p>
          <a:p>
            <a:pPr algn="l"/>
            <a:endParaRPr lang="pt-BR" sz="800" dirty="0" smtClean="0"/>
          </a:p>
          <a:p>
            <a:pPr algn="l"/>
            <a:r>
              <a:rPr lang="pt-BR" sz="2000" b="1" dirty="0" smtClean="0">
                <a:solidFill>
                  <a:srgbClr val="FFFF00"/>
                </a:solidFill>
              </a:rPr>
              <a:t>ícone</a:t>
            </a:r>
            <a:r>
              <a:rPr lang="pt-BR" sz="2400" dirty="0" smtClean="0">
                <a:solidFill>
                  <a:schemeClr val="tx1">
                    <a:lumMod val="65000"/>
                  </a:schemeClr>
                </a:solidFill>
              </a:rPr>
              <a:t>      Conde de Monte Cristo		   Goleiro Bruno</a:t>
            </a:r>
          </a:p>
          <a:p>
            <a:pPr algn="l"/>
            <a:endParaRPr lang="pt-BR" sz="1000" dirty="0" smtClean="0">
              <a:solidFill>
                <a:schemeClr val="tx1">
                  <a:lumMod val="65000"/>
                </a:schemeClr>
              </a:solidFill>
            </a:endParaRPr>
          </a:p>
          <a:p>
            <a:pPr algn="l"/>
            <a:r>
              <a:rPr lang="pt-BR" sz="2400" dirty="0" smtClean="0">
                <a:solidFill>
                  <a:schemeClr val="tx1">
                    <a:lumMod val="65000"/>
                  </a:schemeClr>
                </a:solidFill>
              </a:rPr>
              <a:t>				</a:t>
            </a:r>
            <a:r>
              <a:rPr lang="pt-BR" sz="24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ruptura </a:t>
            </a:r>
            <a:r>
              <a:rPr lang="pt-BR" sz="2400" dirty="0">
                <a:solidFill>
                  <a:schemeClr val="tx1"/>
                </a:solidFill>
              </a:rPr>
              <a:t>(</a:t>
            </a:r>
            <a:r>
              <a:rPr lang="pt-BR" sz="2400" dirty="0" smtClean="0">
                <a:solidFill>
                  <a:schemeClr val="tx1"/>
                </a:solidFill>
              </a:rPr>
              <a:t>séc. XVIII)</a:t>
            </a:r>
            <a:endParaRPr lang="pt-BR" sz="2400" dirty="0">
              <a:solidFill>
                <a:schemeClr val="tx1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5220072" y="2708920"/>
            <a:ext cx="0" cy="316835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2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/>
          <a:lstStyle/>
          <a:p>
            <a:r>
              <a:rPr lang="pt-BR" b="1" dirty="0" smtClean="0"/>
              <a:t>Norma</a:t>
            </a:r>
          </a:p>
          <a:p>
            <a:endParaRPr lang="pt-BR" sz="1000" dirty="0"/>
          </a:p>
          <a:p>
            <a:r>
              <a:rPr lang="pt-BR" dirty="0" smtClean="0"/>
              <a:t>Genealogia dos anormais</a:t>
            </a:r>
          </a:p>
          <a:p>
            <a:pPr algn="l"/>
            <a:r>
              <a:rPr lang="pt-BR" sz="2600" dirty="0" smtClean="0"/>
              <a:t>A </a:t>
            </a:r>
            <a:r>
              <a:rPr lang="pt-BR" sz="2600" b="1" dirty="0" smtClean="0">
                <a:solidFill>
                  <a:srgbClr val="FFFF00"/>
                </a:solidFill>
              </a:rPr>
              <a:t>genealogia </a:t>
            </a:r>
            <a:r>
              <a:rPr lang="pt-BR" sz="2600" dirty="0" smtClean="0"/>
              <a:t>ou </a:t>
            </a:r>
            <a:r>
              <a:rPr lang="pt-BR" sz="2600" b="1" dirty="0" smtClean="0">
                <a:solidFill>
                  <a:srgbClr val="FFFF00"/>
                </a:solidFill>
              </a:rPr>
              <a:t>história genealógica</a:t>
            </a:r>
            <a:r>
              <a:rPr lang="pt-BR" sz="2600" dirty="0" smtClean="0">
                <a:solidFill>
                  <a:srgbClr val="FFFF00"/>
                </a:solidFill>
              </a:rPr>
              <a:t> </a:t>
            </a:r>
            <a:r>
              <a:rPr lang="pt-BR" sz="2600" dirty="0" smtClean="0"/>
              <a:t>de um conceito, prática ou instituição</a:t>
            </a:r>
            <a:r>
              <a:rPr lang="pt-BR" sz="2600" b="1" dirty="0" smtClean="0"/>
              <a:t> </a:t>
            </a:r>
            <a:r>
              <a:rPr lang="pt-BR" sz="2600" dirty="0" smtClean="0"/>
              <a:t>não pressupõe uma origem (</a:t>
            </a:r>
            <a:r>
              <a:rPr lang="pt-BR" sz="2600" i="1" dirty="0" err="1" smtClean="0"/>
              <a:t>Ursprung</a:t>
            </a:r>
            <a:r>
              <a:rPr lang="pt-BR" sz="2600" dirty="0" smtClean="0"/>
              <a:t>), a existência latente, um germe precursor do qual se originaria esse ou aquele conceito, instituição ou prática. </a:t>
            </a:r>
          </a:p>
          <a:p>
            <a:pPr algn="l"/>
            <a:r>
              <a:rPr lang="pt-BR" sz="2600" dirty="0" smtClean="0"/>
              <a:t>A genealogia estuda as </a:t>
            </a:r>
            <a:r>
              <a:rPr lang="pt-BR" sz="2600" dirty="0" smtClean="0">
                <a:solidFill>
                  <a:srgbClr val="FFFF00"/>
                </a:solidFill>
              </a:rPr>
              <a:t>proveniências</a:t>
            </a:r>
            <a:r>
              <a:rPr lang="pt-BR" sz="2600" dirty="0" smtClean="0"/>
              <a:t> (</a:t>
            </a:r>
            <a:r>
              <a:rPr lang="pt-BR" sz="2600" i="1" dirty="0" err="1" smtClean="0"/>
              <a:t>Herkunft</a:t>
            </a:r>
            <a:r>
              <a:rPr lang="pt-BR" sz="2600" dirty="0" smtClean="0"/>
              <a:t>) –em termos das várias condições de possibilidade entrelaçadas e no interior das quais se formam os conceitos e as práticas– e a </a:t>
            </a:r>
            <a:r>
              <a:rPr lang="pt-BR" sz="2600" dirty="0" smtClean="0">
                <a:solidFill>
                  <a:srgbClr val="FFFF00"/>
                </a:solidFill>
              </a:rPr>
              <a:t>emergência</a:t>
            </a:r>
            <a:r>
              <a:rPr lang="pt-BR" sz="2600" dirty="0" smtClean="0"/>
              <a:t> (</a:t>
            </a:r>
            <a:r>
              <a:rPr lang="pt-BR" sz="2600" i="1" dirty="0" err="1" smtClean="0"/>
              <a:t>Entstehung</a:t>
            </a:r>
            <a:r>
              <a:rPr lang="pt-BR" sz="2600" dirty="0" smtClean="0"/>
              <a:t>) desses conceitos e dessas práticas.</a:t>
            </a:r>
          </a:p>
          <a:p>
            <a:pPr algn="l"/>
            <a:r>
              <a:rPr lang="pt-BR" sz="2600" dirty="0" smtClean="0"/>
              <a:t>	Ex.:  o conceito de evasão escolar</a:t>
            </a:r>
          </a:p>
          <a:p>
            <a:pPr algn="l"/>
            <a:r>
              <a:rPr lang="pt-BR" sz="2600" dirty="0" smtClean="0"/>
              <a:t> 	         o conceito de inclusão escolar</a:t>
            </a:r>
            <a:endParaRPr lang="pt-BR" sz="26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/>
          <a:lstStyle/>
          <a:p>
            <a:r>
              <a:rPr lang="pt-BR" b="1" dirty="0" smtClean="0"/>
              <a:t>Norma</a:t>
            </a:r>
          </a:p>
          <a:p>
            <a:endParaRPr lang="pt-BR" sz="1000" dirty="0"/>
          </a:p>
          <a:p>
            <a:r>
              <a:rPr lang="pt-BR" sz="2400" dirty="0" smtClean="0"/>
              <a:t>A noção de </a:t>
            </a:r>
            <a:r>
              <a:rPr lang="pt-BR" sz="2400" b="1" dirty="0" smtClean="0"/>
              <a:t>norma</a:t>
            </a:r>
            <a:r>
              <a:rPr lang="pt-BR" sz="2400" dirty="0" smtClean="0"/>
              <a:t> deriva da noção do par </a:t>
            </a:r>
            <a:r>
              <a:rPr lang="pt-BR" sz="2400" b="1" dirty="0" smtClean="0"/>
              <a:t>normal – anormal</a:t>
            </a:r>
            <a:r>
              <a:rPr lang="pt-BR" sz="2400" dirty="0" smtClean="0"/>
              <a:t> </a:t>
            </a:r>
          </a:p>
          <a:p>
            <a:r>
              <a:rPr lang="pt-BR" sz="2400" dirty="0" smtClean="0"/>
              <a:t>A noção de </a:t>
            </a:r>
            <a:r>
              <a:rPr lang="pt-BR" sz="2400" b="1" dirty="0" smtClean="0"/>
              <a:t>normal</a:t>
            </a:r>
            <a:r>
              <a:rPr lang="pt-BR" sz="2400" dirty="0" smtClean="0"/>
              <a:t> deriva da noção de </a:t>
            </a:r>
            <a:r>
              <a:rPr lang="pt-BR" sz="2400" b="1" dirty="0" smtClean="0"/>
              <a:t>anormal</a:t>
            </a:r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é</a:t>
            </a:r>
            <a:r>
              <a:rPr lang="pt-BR" sz="2400" dirty="0" smtClean="0"/>
              <a:t> preciso conhecer a gênese (genealogia) da noção de </a:t>
            </a:r>
            <a:r>
              <a:rPr lang="pt-BR" sz="2400" b="1" dirty="0" smtClean="0"/>
              <a:t>anormal</a:t>
            </a:r>
          </a:p>
          <a:p>
            <a:pPr algn="l"/>
            <a:endParaRPr lang="pt-BR" sz="2400" dirty="0" smtClean="0"/>
          </a:p>
          <a:p>
            <a:pPr algn="l"/>
            <a:r>
              <a:rPr lang="pt-BR" sz="2400" dirty="0"/>
              <a:t>	</a:t>
            </a:r>
            <a:r>
              <a:rPr lang="pt-BR" sz="2400" b="1" dirty="0" smtClean="0"/>
              <a:t>anormal</a:t>
            </a:r>
            <a:r>
              <a:rPr lang="pt-BR" sz="2400" dirty="0" smtClean="0"/>
              <a:t>		  </a:t>
            </a:r>
            <a:r>
              <a:rPr lang="pt-BR" sz="2400" b="1" dirty="0" smtClean="0"/>
              <a:t>normal</a:t>
            </a:r>
            <a:r>
              <a:rPr lang="pt-BR" sz="2400" dirty="0" smtClean="0"/>
              <a:t>		   </a:t>
            </a:r>
            <a:r>
              <a:rPr lang="pt-BR" sz="2400" b="1" dirty="0" smtClean="0"/>
              <a:t>norma     </a:t>
            </a:r>
            <a:endParaRPr lang="pt-BR" sz="2400" b="1" dirty="0"/>
          </a:p>
          <a:p>
            <a:pPr algn="l"/>
            <a:endParaRPr lang="pt-BR" sz="2400" dirty="0" smtClean="0"/>
          </a:p>
          <a:p>
            <a:pPr algn="l"/>
            <a:endParaRPr lang="pt-BR" sz="2400" dirty="0" smtClean="0"/>
          </a:p>
          <a:p>
            <a:pPr algn="l"/>
            <a:r>
              <a:rPr lang="pt-BR" sz="2400" dirty="0" smtClean="0"/>
              <a:t>          </a:t>
            </a:r>
            <a:r>
              <a:rPr lang="pt-BR" sz="2400" i="1" dirty="0" smtClean="0"/>
              <a:t>Os anormais</a:t>
            </a:r>
          </a:p>
          <a:p>
            <a:pPr algn="l"/>
            <a:r>
              <a:rPr lang="pt-BR" sz="2400" i="1" dirty="0" smtClean="0"/>
              <a:t>	   </a:t>
            </a:r>
            <a:r>
              <a:rPr lang="pt-BR" sz="1800" dirty="0" smtClean="0"/>
              <a:t>1975</a:t>
            </a:r>
            <a:endParaRPr lang="pt-BR" sz="18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  <p:sp>
        <p:nvSpPr>
          <p:cNvPr id="6" name="Fluxograma: Conector 5"/>
          <p:cNvSpPr/>
          <p:nvPr/>
        </p:nvSpPr>
        <p:spPr>
          <a:xfrm>
            <a:off x="4499992" y="2835864"/>
            <a:ext cx="144016" cy="144016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Conector 6"/>
          <p:cNvSpPr/>
          <p:nvPr/>
        </p:nvSpPr>
        <p:spPr>
          <a:xfrm>
            <a:off x="4283968" y="3123896"/>
            <a:ext cx="144016" cy="144016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luxograma: Conector 7"/>
          <p:cNvSpPr/>
          <p:nvPr/>
        </p:nvSpPr>
        <p:spPr>
          <a:xfrm>
            <a:off x="4716016" y="3123896"/>
            <a:ext cx="144016" cy="144016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2606576" y="4451974"/>
            <a:ext cx="1224136" cy="182112"/>
          </a:xfrm>
          <a:prstGeom prst="rightArrow">
            <a:avLst>
              <a:gd name="adj1" fmla="val 50000"/>
              <a:gd name="adj2" fmla="val 13381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5364088" y="4446634"/>
            <a:ext cx="1224136" cy="182112"/>
          </a:xfrm>
          <a:prstGeom prst="rightArrow">
            <a:avLst>
              <a:gd name="adj1" fmla="val 50000"/>
              <a:gd name="adj2" fmla="val 13381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24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PPG-Educação  –  UFRGS  –  2017-2 </a:t>
            </a:r>
          </a:p>
          <a:p>
            <a:pPr algn="l"/>
            <a:r>
              <a:rPr lang="pt-BR" sz="2400" dirty="0" smtClean="0"/>
              <a:t>2 créditos – Alfredo Veiga-Neto –   sala FACED 605</a:t>
            </a:r>
          </a:p>
          <a:p>
            <a:pPr algn="l"/>
            <a:endParaRPr lang="pt-BR" sz="1100" dirty="0" smtClean="0"/>
          </a:p>
          <a:p>
            <a:pPr algn="l"/>
            <a:r>
              <a:rPr lang="pt-BR" sz="2400" b="1" dirty="0" smtClean="0"/>
              <a:t>Dias:</a:t>
            </a:r>
            <a:r>
              <a:rPr lang="pt-BR" sz="2400" dirty="0" smtClean="0"/>
              <a:t> 	10/agosto   </a:t>
            </a:r>
            <a:r>
              <a:rPr lang="pt-BR" sz="2400" dirty="0"/>
              <a:t>―  17/agosto  ―  31/agosto</a:t>
            </a:r>
          </a:p>
          <a:p>
            <a:pPr algn="l"/>
            <a:r>
              <a:rPr lang="pt-BR" sz="2400" dirty="0" smtClean="0"/>
              <a:t>	21/setembro </a:t>
            </a:r>
            <a:endParaRPr lang="pt-BR" sz="2400" dirty="0"/>
          </a:p>
          <a:p>
            <a:pPr algn="l"/>
            <a:r>
              <a:rPr lang="pt-BR" sz="2400" dirty="0" smtClean="0"/>
              <a:t>	26/outubro</a:t>
            </a:r>
            <a:endParaRPr lang="pt-BR" sz="2400" dirty="0"/>
          </a:p>
          <a:p>
            <a:pPr algn="l"/>
            <a:r>
              <a:rPr lang="pt-BR" sz="2400" dirty="0" smtClean="0"/>
              <a:t>	9/novembro  </a:t>
            </a:r>
            <a:r>
              <a:rPr lang="pt-BR" sz="2400" dirty="0"/>
              <a:t>―  16/novembro  ―  </a:t>
            </a:r>
            <a:r>
              <a:rPr lang="pt-BR" sz="2400" dirty="0" smtClean="0"/>
              <a:t>23/novembro</a:t>
            </a:r>
          </a:p>
          <a:p>
            <a:pPr algn="l"/>
            <a:endParaRPr lang="pt-BR" sz="1000" dirty="0"/>
          </a:p>
          <a:p>
            <a:pPr algn="l"/>
            <a:r>
              <a:rPr lang="pt-BR" sz="2400" b="1" dirty="0" smtClean="0"/>
              <a:t>Horário:</a:t>
            </a:r>
            <a:r>
              <a:rPr lang="pt-BR" sz="2400" dirty="0" smtClean="0"/>
              <a:t> 8:00 às 12:00</a:t>
            </a:r>
          </a:p>
          <a:p>
            <a:pPr algn="l"/>
            <a:endParaRPr lang="pt-BR" sz="1000" dirty="0" smtClean="0"/>
          </a:p>
          <a:p>
            <a:pPr algn="l"/>
            <a:r>
              <a:rPr lang="pt-BR" sz="2400" b="1" dirty="0" smtClean="0"/>
              <a:t>Programa: </a:t>
            </a:r>
            <a:endParaRPr lang="pt-BR" sz="2400" dirty="0" smtClean="0"/>
          </a:p>
          <a:p>
            <a:pPr algn="l"/>
            <a:r>
              <a:rPr lang="pt-BR" sz="2200" dirty="0" smtClean="0"/>
              <a:t>Banimento </a:t>
            </a:r>
            <a:r>
              <a:rPr lang="pt-BR" sz="2200" dirty="0"/>
              <a:t>e </a:t>
            </a:r>
            <a:r>
              <a:rPr lang="pt-BR" sz="2200" dirty="0" smtClean="0"/>
              <a:t>Correção. Norma </a:t>
            </a:r>
            <a:r>
              <a:rPr lang="pt-BR" sz="2200" dirty="0"/>
              <a:t>e (a)normalidade. </a:t>
            </a:r>
            <a:r>
              <a:rPr lang="pt-BR" sz="2200" dirty="0" smtClean="0"/>
              <a:t>Normalidades diferenciais. Exclusão</a:t>
            </a:r>
            <a:r>
              <a:rPr lang="pt-BR" sz="2200" dirty="0"/>
              <a:t>, reclusão, inclusão, in/exclusão. </a:t>
            </a:r>
            <a:r>
              <a:rPr lang="pt-BR" sz="2200" dirty="0" smtClean="0"/>
              <a:t>Nominalismo </a:t>
            </a:r>
            <a:r>
              <a:rPr lang="pt-BR" sz="2200" dirty="0"/>
              <a:t>dinâmico, identidade e in/exclusão. </a:t>
            </a:r>
            <a:r>
              <a:rPr lang="pt-BR" sz="2200" dirty="0" smtClean="0"/>
              <a:t>Governamento </a:t>
            </a:r>
            <a:r>
              <a:rPr lang="pt-BR" sz="2200" dirty="0"/>
              <a:t>identitário e inclusão escolar. </a:t>
            </a:r>
            <a:r>
              <a:rPr lang="pt-BR" sz="2200" dirty="0" smtClean="0"/>
              <a:t>Inclusão</a:t>
            </a:r>
            <a:r>
              <a:rPr lang="pt-BR" sz="2200" dirty="0"/>
              <a:t>, biopolítica e </a:t>
            </a:r>
            <a:r>
              <a:rPr lang="pt-BR" sz="2200" dirty="0" smtClean="0"/>
              <a:t>governamentalidade neoliberal. </a:t>
            </a:r>
            <a:endParaRPr lang="pt-BR" sz="2200" dirty="0"/>
          </a:p>
          <a:p>
            <a:pPr algn="l"/>
            <a:endParaRPr lang="pt-BR" sz="2400" dirty="0" smtClean="0"/>
          </a:p>
          <a:p>
            <a:pPr algn="l"/>
            <a:endParaRPr lang="pt-BR" sz="2400" dirty="0"/>
          </a:p>
          <a:p>
            <a:pPr algn="l"/>
            <a:endParaRPr lang="pt-BR" sz="2400" dirty="0" smtClean="0"/>
          </a:p>
          <a:p>
            <a:pPr algn="l"/>
            <a:endParaRPr lang="pt-BR" sz="24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 fontScale="40000" lnSpcReduction="20000"/>
          </a:bodyPr>
          <a:lstStyle/>
          <a:p>
            <a:pPr algn="l"/>
            <a:endParaRPr lang="pt-BR" sz="6000" b="1" dirty="0" smtClean="0"/>
          </a:p>
          <a:p>
            <a:pPr algn="l"/>
            <a:r>
              <a:rPr lang="pt-BR" sz="6000" b="1" dirty="0" smtClean="0"/>
              <a:t>Bibliografia</a:t>
            </a:r>
            <a:r>
              <a:rPr lang="pt-BR" sz="6000" b="1" dirty="0"/>
              <a:t>:</a:t>
            </a:r>
            <a:endParaRPr lang="pt-BR" sz="6000" dirty="0"/>
          </a:p>
          <a:p>
            <a:pPr algn="l"/>
            <a:r>
              <a:rPr lang="pt-BR" sz="3600" dirty="0"/>
              <a:t> </a:t>
            </a:r>
          </a:p>
          <a:p>
            <a:pPr algn="l"/>
            <a:r>
              <a:rPr lang="pt-BR" sz="5000" dirty="0"/>
              <a:t>CASTEL, Robert. As armadilhas da exclusão. </a:t>
            </a:r>
            <a:r>
              <a:rPr lang="en-US" sz="5000" dirty="0"/>
              <a:t>In: CASTEL, Robert et </a:t>
            </a:r>
            <a:r>
              <a:rPr lang="en-US" sz="5000" dirty="0" err="1"/>
              <a:t>alii</a:t>
            </a:r>
            <a:r>
              <a:rPr lang="en-US" sz="5000" dirty="0"/>
              <a:t>. </a:t>
            </a:r>
            <a:r>
              <a:rPr lang="pt-BR" sz="5000" i="1" dirty="0"/>
              <a:t>Desigualdade e a questão social</a:t>
            </a:r>
            <a:r>
              <a:rPr lang="pt-BR" sz="5000" dirty="0"/>
              <a:t>. São Paulo: EDUC, 2007.</a:t>
            </a:r>
          </a:p>
          <a:p>
            <a:pPr algn="l"/>
            <a:r>
              <a:rPr lang="pt-BR" sz="2500" dirty="0"/>
              <a:t> </a:t>
            </a:r>
          </a:p>
          <a:p>
            <a:pPr algn="l"/>
            <a:r>
              <a:rPr lang="pt-BR" sz="5000" dirty="0"/>
              <a:t>CASTEL, Robert. </a:t>
            </a:r>
            <a:r>
              <a:rPr lang="pt-BR" sz="5000" i="1" dirty="0"/>
              <a:t>A discriminação negativa: cidadãos ou autóctones?</a:t>
            </a:r>
            <a:r>
              <a:rPr lang="pt-BR" sz="5000" dirty="0"/>
              <a:t> Petrópolis: Vozes, 2008.</a:t>
            </a:r>
          </a:p>
          <a:p>
            <a:pPr algn="l"/>
            <a:r>
              <a:rPr lang="pt-BR" sz="2500" dirty="0"/>
              <a:t> </a:t>
            </a:r>
          </a:p>
          <a:p>
            <a:pPr algn="l"/>
            <a:r>
              <a:rPr lang="pt-BR" sz="5000" dirty="0"/>
              <a:t>FABRIS, </a:t>
            </a:r>
            <a:r>
              <a:rPr lang="pt-BR" sz="5000" dirty="0" err="1"/>
              <a:t>Elí</a:t>
            </a:r>
            <a:r>
              <a:rPr lang="pt-BR" sz="5000" dirty="0"/>
              <a:t> H.; KLEIN, Rejane R. </a:t>
            </a:r>
            <a:r>
              <a:rPr lang="pt-BR" sz="5000" i="1" dirty="0"/>
              <a:t>Inclusão e biopolítica</a:t>
            </a:r>
            <a:r>
              <a:rPr lang="pt-BR" sz="5000" dirty="0"/>
              <a:t>. Belo Horizonte: Autêntica, 2013.</a:t>
            </a:r>
          </a:p>
          <a:p>
            <a:pPr algn="l"/>
            <a:r>
              <a:rPr lang="pt-BR" sz="2500" dirty="0"/>
              <a:t> </a:t>
            </a:r>
          </a:p>
          <a:p>
            <a:pPr algn="l"/>
            <a:r>
              <a:rPr lang="pt-BR" sz="5000" dirty="0"/>
              <a:t>FOUCAULT, Michel. </a:t>
            </a:r>
            <a:r>
              <a:rPr lang="pt-BR" sz="5000" i="1" dirty="0"/>
              <a:t>A verdade e as formas jurídicas</a:t>
            </a:r>
            <a:r>
              <a:rPr lang="pt-BR" sz="5000" dirty="0"/>
              <a:t>. Rio de Janeiro: NAU, 1996.</a:t>
            </a:r>
          </a:p>
          <a:p>
            <a:pPr algn="l"/>
            <a:r>
              <a:rPr lang="pt-BR" sz="2500" dirty="0"/>
              <a:t> </a:t>
            </a:r>
          </a:p>
          <a:p>
            <a:pPr algn="l"/>
            <a:r>
              <a:rPr lang="pt-BR" sz="5000" dirty="0"/>
              <a:t>FOUCAULT, Michel. </a:t>
            </a:r>
            <a:r>
              <a:rPr lang="pt-BR" sz="5000" i="1" dirty="0"/>
              <a:t>Os anormais</a:t>
            </a:r>
            <a:r>
              <a:rPr lang="pt-BR" sz="5000" dirty="0"/>
              <a:t>. São Paulo: Martins Fontes, 2001.</a:t>
            </a:r>
          </a:p>
          <a:p>
            <a:pPr algn="l"/>
            <a:r>
              <a:rPr lang="pt-BR" sz="2500" dirty="0"/>
              <a:t> </a:t>
            </a:r>
          </a:p>
          <a:p>
            <a:pPr algn="l"/>
            <a:r>
              <a:rPr lang="pt-BR" sz="5000" dirty="0"/>
              <a:t>HACKING, Ian. </a:t>
            </a:r>
            <a:r>
              <a:rPr lang="pt-BR" sz="5000" i="1" dirty="0"/>
              <a:t>Ontologia histórica</a:t>
            </a:r>
            <a:r>
              <a:rPr lang="pt-BR" sz="5000" dirty="0"/>
              <a:t>. São Leopoldo, UNISINOS, 2009.</a:t>
            </a:r>
          </a:p>
          <a:p>
            <a:pPr algn="l"/>
            <a:r>
              <a:rPr lang="pt-BR" sz="2500" dirty="0"/>
              <a:t> </a:t>
            </a:r>
          </a:p>
          <a:p>
            <a:pPr algn="l"/>
            <a:r>
              <a:rPr lang="pt-BR" sz="5000" dirty="0"/>
              <a:t>LOCKMANN, Camila. As práticas de in/exclusão na escola e a redefinição do conhecimento escolar: implicações contemporâneas. </a:t>
            </a:r>
            <a:r>
              <a:rPr lang="pt-BR" sz="5000" i="1" dirty="0"/>
              <a:t>Educar em Revista</a:t>
            </a:r>
            <a:r>
              <a:rPr lang="pt-BR" sz="5000" dirty="0"/>
              <a:t>, n. 54, 2014. p. </a:t>
            </a:r>
            <a:r>
              <a:rPr lang="pt-BR" sz="5000" dirty="0" smtClean="0"/>
              <a:t>275-292.</a:t>
            </a:r>
            <a:endParaRPr lang="pt-BR" sz="5000" b="1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pt-BR" sz="8000" dirty="0" smtClean="0"/>
              <a:t>LOPES</a:t>
            </a:r>
            <a:r>
              <a:rPr lang="pt-BR" sz="8000" dirty="0"/>
              <a:t>, Maura C. Inclusão como ficção moderna. In: </a:t>
            </a:r>
            <a:r>
              <a:rPr lang="pt-BR" sz="8000" i="1" dirty="0"/>
              <a:t>Pedagogia: a revista do curso</a:t>
            </a:r>
            <a:r>
              <a:rPr lang="pt-BR" sz="8000" dirty="0"/>
              <a:t>. V. 3, n. 6, São Miguel do Oeste: UNOESC, 2004. p. 7-20.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8000" dirty="0"/>
              <a:t>LOPES, Maura C. Políticas de inclusão e governamentalidade. </a:t>
            </a:r>
            <a:r>
              <a:rPr lang="pt-BR" sz="8000" i="1" dirty="0"/>
              <a:t>Educação &amp; Realidade</a:t>
            </a:r>
            <a:r>
              <a:rPr lang="pt-BR" sz="8000" dirty="0"/>
              <a:t>, v. 34, n. 2, </a:t>
            </a:r>
            <a:r>
              <a:rPr lang="pt-BR" sz="8000" dirty="0" err="1"/>
              <a:t>mai-ago</a:t>
            </a:r>
            <a:r>
              <a:rPr lang="pt-BR" sz="8000" dirty="0"/>
              <a:t>, 2009. p. 153-169. 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8000" dirty="0"/>
              <a:t>LOPES, Maura C.; DAL’IGNA, Maria Cláudia (org.). </a:t>
            </a:r>
            <a:r>
              <a:rPr lang="pt-BR" sz="8000" i="1" dirty="0"/>
              <a:t>In/exclusão nas tramas da escola</a:t>
            </a:r>
            <a:r>
              <a:rPr lang="pt-BR" sz="8000" dirty="0"/>
              <a:t>. Canoas: Ed. ULBRA, 2007.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8000" dirty="0"/>
              <a:t>LOPES, Maura C.; FABRIS, </a:t>
            </a:r>
            <a:r>
              <a:rPr lang="pt-BR" sz="8000" dirty="0" err="1"/>
              <a:t>Elí</a:t>
            </a:r>
            <a:r>
              <a:rPr lang="pt-BR" sz="8000" dirty="0"/>
              <a:t> H. </a:t>
            </a:r>
            <a:r>
              <a:rPr lang="pt-BR" sz="8000" i="1" dirty="0"/>
              <a:t>Inclusão &amp; Educação</a:t>
            </a:r>
            <a:r>
              <a:rPr lang="pt-BR" sz="8000" dirty="0"/>
              <a:t>. Belo Horizonte: Autêntica, 2013.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8000" dirty="0"/>
              <a:t>LOPES, Maura C.; HATTGE, Morgana D. (org.). </a:t>
            </a:r>
            <a:r>
              <a:rPr lang="pt-BR" sz="8000" i="1" dirty="0"/>
              <a:t>Inclusão escolar: conjunto de práticas que governam</a:t>
            </a:r>
            <a:r>
              <a:rPr lang="pt-BR" sz="8000" dirty="0"/>
              <a:t>. Belo Horizonte: Autêntica, 2009.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7200" dirty="0"/>
              <a:t>LOPES, Maura C.; LOCKMANN, </a:t>
            </a:r>
            <a:r>
              <a:rPr lang="pt-BR" sz="7200" dirty="0" err="1"/>
              <a:t>Kamila</a:t>
            </a:r>
            <a:r>
              <a:rPr lang="pt-BR" sz="7200" dirty="0"/>
              <a:t>; HATTGE, Morgana D.; KLAUS, Viviane. Inclusão e biopolítica. </a:t>
            </a:r>
            <a:r>
              <a:rPr lang="pt-BR" sz="7200" i="1" dirty="0"/>
              <a:t>Cadernos IHU Ideias</a:t>
            </a:r>
            <a:r>
              <a:rPr lang="pt-BR" sz="7200" dirty="0"/>
              <a:t>, n. 144, São Leopoldo: UNISINOS, 2010.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8000" dirty="0"/>
              <a:t>LOPES, Maura C.; MORGENSTERN, Juliane M. Inclusão como matriz de experiência. </a:t>
            </a:r>
            <a:r>
              <a:rPr lang="pt-BR" sz="8000" i="1" dirty="0"/>
              <a:t>Proposições</a:t>
            </a:r>
            <a:r>
              <a:rPr lang="pt-BR" sz="8000" dirty="0"/>
              <a:t>, v. 25, n. 2 (74), </a:t>
            </a:r>
            <a:r>
              <a:rPr lang="pt-BR" sz="8000" dirty="0" err="1"/>
              <a:t>mai-ago</a:t>
            </a:r>
            <a:r>
              <a:rPr lang="pt-BR" sz="8000" dirty="0"/>
              <a:t>, 2014. p. 177-193. </a:t>
            </a:r>
          </a:p>
          <a:p>
            <a:pPr algn="l"/>
            <a:r>
              <a:rPr lang="pt-BR" dirty="0"/>
              <a:t> </a:t>
            </a:r>
          </a:p>
          <a:p>
            <a:pPr algn="l"/>
            <a:r>
              <a:rPr lang="pt-BR" sz="8000" dirty="0"/>
              <a:t>LOPES, Maura C.; RECH, Tatiana L. Inclusão, biopolítica e educação. </a:t>
            </a:r>
            <a:r>
              <a:rPr lang="pt-BR" sz="8000" i="1" dirty="0"/>
              <a:t>Educação</a:t>
            </a:r>
            <a:r>
              <a:rPr lang="pt-BR" sz="8000" dirty="0"/>
              <a:t>, v. 36, n. 2, Porto Alegre: PUCRS, 2013. p. 210-219. 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 fontScale="47500" lnSpcReduction="20000"/>
          </a:bodyPr>
          <a:lstStyle/>
          <a:p>
            <a:pPr algn="l"/>
            <a:endParaRPr lang="pt-PT" sz="4200" dirty="0" smtClean="0"/>
          </a:p>
          <a:p>
            <a:pPr algn="l"/>
            <a:r>
              <a:rPr lang="pt-PT" sz="4200" dirty="0" smtClean="0"/>
              <a:t>LOPES</a:t>
            </a:r>
            <a:r>
              <a:rPr lang="pt-PT" sz="4200" dirty="0"/>
              <a:t>, Maura C.; VEIGA-NETO, Alfredo. </a:t>
            </a:r>
            <a:r>
              <a:rPr lang="en-US" sz="4200" dirty="0"/>
              <a:t>Policies of social action and inclusion and current Brazilian tension. </a:t>
            </a:r>
            <a:r>
              <a:rPr lang="en-US" sz="4200" i="1" dirty="0"/>
              <a:t>Sisyphus – Journal of Education</a:t>
            </a:r>
            <a:r>
              <a:rPr lang="en-US" sz="4200" dirty="0"/>
              <a:t>, v. 3, n. 3, </a:t>
            </a:r>
            <a:r>
              <a:rPr lang="en-US" sz="4200" dirty="0" err="1"/>
              <a:t>Lisboa</a:t>
            </a:r>
            <a:r>
              <a:rPr lang="en-US" sz="4200" dirty="0"/>
              <a:t>, 2015. p. 38-59. </a:t>
            </a:r>
            <a:endParaRPr lang="pt-BR" sz="4200" dirty="0"/>
          </a:p>
          <a:p>
            <a:pPr algn="l"/>
            <a:r>
              <a:rPr lang="en-US" sz="1700" dirty="0"/>
              <a:t> </a:t>
            </a:r>
            <a:endParaRPr lang="pt-BR" sz="1700" dirty="0"/>
          </a:p>
          <a:p>
            <a:pPr algn="l"/>
            <a:r>
              <a:rPr lang="en-US" sz="4200" dirty="0"/>
              <a:t>LOUREIRO, Carine B.; KLEIN, </a:t>
            </a:r>
            <a:r>
              <a:rPr lang="en-US" sz="4200" dirty="0" err="1"/>
              <a:t>Rejane</a:t>
            </a:r>
            <a:r>
              <a:rPr lang="en-US" sz="4200" dirty="0"/>
              <a:t> (org.). </a:t>
            </a:r>
            <a:r>
              <a:rPr lang="pt-BR" sz="4200" i="1" dirty="0"/>
              <a:t>Inclusão e aprendizagem: contribuições para pensar as práticas pedagógicas</a:t>
            </a:r>
            <a:r>
              <a:rPr lang="pt-BR" sz="4200" dirty="0"/>
              <a:t>. Curitiba: </a:t>
            </a:r>
            <a:r>
              <a:rPr lang="pt-BR" sz="4200" dirty="0" err="1"/>
              <a:t>Appris</a:t>
            </a:r>
            <a:r>
              <a:rPr lang="pt-BR" sz="4200" dirty="0"/>
              <a:t>, 2017.</a:t>
            </a:r>
          </a:p>
          <a:p>
            <a:pPr algn="l"/>
            <a:r>
              <a:rPr lang="pt-BR" sz="1700" dirty="0"/>
              <a:t> </a:t>
            </a:r>
          </a:p>
          <a:p>
            <a:pPr algn="l"/>
            <a:r>
              <a:rPr lang="pt-BR" sz="4200" dirty="0"/>
              <a:t>LOUREIRO, Carine B.; LOPES, Maura C. A promoção da inclusão digital e a constituição do Homo œconomicus </a:t>
            </a:r>
            <a:r>
              <a:rPr lang="pt-BR" sz="4200" dirty="0" err="1"/>
              <a:t>accessibilis</a:t>
            </a:r>
            <a:r>
              <a:rPr lang="pt-BR" sz="4200" dirty="0"/>
              <a:t>. </a:t>
            </a:r>
            <a:r>
              <a:rPr lang="pt-BR" sz="4200" i="1" dirty="0"/>
              <a:t>Educação</a:t>
            </a:r>
            <a:r>
              <a:rPr lang="pt-BR" sz="4200" dirty="0"/>
              <a:t>, v. 38, n. 3, Porto Alegre: PUCRS, 2015.</a:t>
            </a:r>
          </a:p>
          <a:p>
            <a:pPr algn="l"/>
            <a:r>
              <a:rPr lang="pt-BR" sz="1700" dirty="0"/>
              <a:t> </a:t>
            </a:r>
          </a:p>
          <a:p>
            <a:pPr algn="l"/>
            <a:r>
              <a:rPr lang="pt-BR" sz="4200" dirty="0"/>
              <a:t>LUNARDI-LAZZARIN, Márcia Lise. Das fragilidades e das possibilidades de transitar na fronteira da inclusão/exclusão: a produção da diferença no discurso curricular. In: RECHICO, </a:t>
            </a:r>
            <a:r>
              <a:rPr lang="pt-BR" sz="4200" dirty="0" err="1"/>
              <a:t>Cinara</a:t>
            </a:r>
            <a:r>
              <a:rPr lang="pt-BR" sz="4200" dirty="0"/>
              <a:t> F.; FORTES, Vanessa G. (org.). </a:t>
            </a:r>
            <a:r>
              <a:rPr lang="pt-BR" sz="4200" i="1" dirty="0"/>
              <a:t>A educação e a inclusão na Contemporaneidade</a:t>
            </a:r>
            <a:r>
              <a:rPr lang="pt-BR" sz="4200" dirty="0"/>
              <a:t>. Boa Vista, UFRR, 2008. p. 81-108.</a:t>
            </a:r>
          </a:p>
          <a:p>
            <a:pPr algn="l"/>
            <a:r>
              <a:rPr lang="pt-BR" sz="1700" dirty="0"/>
              <a:t> </a:t>
            </a:r>
          </a:p>
          <a:p>
            <a:pPr algn="l"/>
            <a:r>
              <a:rPr lang="pt-BR" sz="4200" dirty="0"/>
              <a:t>MACHADO, Roseli, B. Paraolimpíadas e políticas de inclusão: novas formas de governo dos corpos. </a:t>
            </a:r>
            <a:r>
              <a:rPr lang="pt-BR" sz="4200" i="1" dirty="0"/>
              <a:t>Querubim</a:t>
            </a:r>
            <a:r>
              <a:rPr lang="pt-BR" sz="4200" dirty="0"/>
              <a:t>, v. 2, n. 15, out. 2011. p. 129 -136.</a:t>
            </a:r>
          </a:p>
          <a:p>
            <a:pPr algn="l"/>
            <a:r>
              <a:rPr lang="pt-BR" sz="1700" dirty="0"/>
              <a:t> </a:t>
            </a:r>
          </a:p>
          <a:p>
            <a:pPr algn="l"/>
            <a:r>
              <a:rPr lang="pt-BR" sz="4200" dirty="0"/>
              <a:t>MENEZES, Eliana C. P. A produção de sujeitos inclusivos: um olhar para a História (recente) das práticas escolares. </a:t>
            </a:r>
            <a:r>
              <a:rPr lang="pt-BR" sz="4200" i="1" dirty="0"/>
              <a:t>Educação Especial</a:t>
            </a:r>
            <a:r>
              <a:rPr lang="pt-BR" sz="4200" dirty="0"/>
              <a:t>, v. 28, n. 53, set-dez, 2015. p. 545-556</a:t>
            </a:r>
            <a:r>
              <a:rPr lang="pt-BR" sz="4200" dirty="0" smtClean="0"/>
              <a:t>.</a:t>
            </a:r>
            <a:endParaRPr lang="pt-BR" sz="42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pt-BR" dirty="0" smtClean="0"/>
              <a:t>PAGNI</a:t>
            </a:r>
            <a:r>
              <a:rPr lang="pt-BR" dirty="0"/>
              <a:t>, Pedro A. A emergência do discurso da inclusão escolar na biopolítica: uma problematização em busca de um olhar mais radical. </a:t>
            </a:r>
            <a:r>
              <a:rPr lang="pt-BR" i="1" dirty="0"/>
              <a:t>RBE</a:t>
            </a:r>
            <a:r>
              <a:rPr lang="pt-BR" dirty="0"/>
              <a:t>, v. 22, n. 68, </a:t>
            </a:r>
            <a:r>
              <a:rPr lang="pt-BR" dirty="0" err="1"/>
              <a:t>jan</a:t>
            </a:r>
            <a:r>
              <a:rPr lang="pt-BR" dirty="0"/>
              <a:t>-mar, 2017. p. 255-272</a:t>
            </a:r>
            <a:r>
              <a:rPr lang="pt-BR" dirty="0" smtClean="0"/>
              <a:t>.</a:t>
            </a:r>
            <a:endParaRPr lang="pt-BR" dirty="0"/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BR" dirty="0"/>
              <a:t>THOMA, Adriana; HILLESHEIM, Betina (org.). </a:t>
            </a:r>
            <a:r>
              <a:rPr lang="pt-BR" i="1" dirty="0"/>
              <a:t>Políticas de inclusão</a:t>
            </a:r>
            <a:r>
              <a:rPr lang="pt-BR" dirty="0"/>
              <a:t>: </a:t>
            </a:r>
            <a:r>
              <a:rPr lang="pt-BR" i="1" dirty="0"/>
              <a:t>gerenciado riscos e governando as diferenças</a:t>
            </a:r>
            <a:r>
              <a:rPr lang="pt-BR" dirty="0"/>
              <a:t>. </a:t>
            </a:r>
            <a:r>
              <a:rPr lang="en-US" dirty="0"/>
              <a:t>Santa Cruz do </a:t>
            </a:r>
            <a:r>
              <a:rPr lang="en-US" dirty="0" err="1"/>
              <a:t>Sul</a:t>
            </a:r>
            <a:r>
              <a:rPr lang="en-US" dirty="0"/>
              <a:t>: EDUNISC, 2011.</a:t>
            </a:r>
            <a:endParaRPr lang="pt-BR" dirty="0"/>
          </a:p>
          <a:p>
            <a:pPr algn="l"/>
            <a:r>
              <a:rPr lang="en-US" sz="1500" dirty="0"/>
              <a:t> </a:t>
            </a:r>
            <a:endParaRPr lang="pt-BR" sz="1500" dirty="0"/>
          </a:p>
          <a:p>
            <a:pPr algn="l"/>
            <a:r>
              <a:rPr lang="en-US" dirty="0"/>
              <a:t>TREMAIN, Shelley. </a:t>
            </a:r>
            <a:r>
              <a:rPr lang="en-US" i="1" dirty="0"/>
              <a:t>Foucault and the Government of Disability</a:t>
            </a:r>
            <a:r>
              <a:rPr lang="en-US" dirty="0"/>
              <a:t>. </a:t>
            </a:r>
            <a:r>
              <a:rPr lang="pt-BR" dirty="0"/>
              <a:t>Ann </a:t>
            </a:r>
            <a:r>
              <a:rPr lang="pt-BR" dirty="0" err="1"/>
              <a:t>Harbor</a:t>
            </a:r>
            <a:r>
              <a:rPr lang="pt-BR" dirty="0"/>
              <a:t>: UMP, 2005. </a:t>
            </a:r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BR" dirty="0"/>
              <a:t>VASCONCELLOS, Alice; FINOQUETTO, Leila; MACHADO, Roseli B.; FREITAS, Débora D. Inclusão e Educação Física no Município de Rio Grande: Reflexões sobre as percepções dos educando com deficiência. </a:t>
            </a:r>
            <a:r>
              <a:rPr lang="pt-BR" i="1" dirty="0"/>
              <a:t>Movimento: Revista de Educação Física da UFRGS</a:t>
            </a:r>
            <a:r>
              <a:rPr lang="pt-BR" dirty="0"/>
              <a:t>, v. 22, n. 3, Porto Alegre, </a:t>
            </a:r>
            <a:r>
              <a:rPr lang="pt-BR" dirty="0" err="1"/>
              <a:t>jul</a:t>
            </a:r>
            <a:r>
              <a:rPr lang="pt-BR" dirty="0"/>
              <a:t>-set, 2016. p. 835-847</a:t>
            </a:r>
            <a:r>
              <a:rPr lang="pt-BR" dirty="0" smtClean="0"/>
              <a:t>.</a:t>
            </a:r>
            <a:endParaRPr lang="pt-BR" dirty="0"/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BR" dirty="0"/>
              <a:t>VEIGA-NETO, Alfredo. Incluir para excluir. In: LARROSA, Jorge; SKLIAR, Carlos. </a:t>
            </a:r>
            <a:r>
              <a:rPr lang="pt-BR" i="1" dirty="0"/>
              <a:t>Habitantes de Babel</a:t>
            </a:r>
            <a:r>
              <a:rPr lang="pt-BR" dirty="0"/>
              <a:t>. Belo Horizonte: Autêntica, 2001.</a:t>
            </a:r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PT" dirty="0"/>
              <a:t>VEIGA-NETO, Alfredo. Quando a inclusão pode ser uma forma de exclusão. In: MACHADO, Adriana M. Et alii. </a:t>
            </a:r>
            <a:r>
              <a:rPr lang="pt-PT" i="1" dirty="0"/>
              <a:t>Educação inclusiva: Direitos Humanos na escola</a:t>
            </a:r>
            <a:r>
              <a:rPr lang="pt-PT" dirty="0"/>
              <a:t>. São Paulo: Casa do Psicólogo, 2005. p.51-70</a:t>
            </a:r>
            <a:r>
              <a:rPr lang="pt-PT" dirty="0" smtClean="0"/>
              <a:t>.</a:t>
            </a:r>
          </a:p>
          <a:p>
            <a:pPr algn="l"/>
            <a:endParaRPr lang="pt-BR" sz="1500" dirty="0"/>
          </a:p>
          <a:p>
            <a:pPr algn="l"/>
            <a:r>
              <a:rPr lang="pt-PT" dirty="0" smtClean="0"/>
              <a:t>VEIGA-NETO, Alfredo. Globalização, (des)igualdade e conhecimento escolar: as armadilhas para a inclusão. In: PACHECO, José Augusto; MORGADO, José Carlos; MOREIRA, Antonio Flavio (orgs.). </a:t>
            </a:r>
            <a:r>
              <a:rPr lang="pt-PT" i="1" dirty="0" smtClean="0"/>
              <a:t>Globalização e (des)igualdades: desafios contemporâneos</a:t>
            </a:r>
            <a:r>
              <a:rPr lang="pt-PT" dirty="0" smtClean="0"/>
              <a:t>. Porto: Porto Editora, 2007. p.175-186.</a:t>
            </a:r>
            <a:endParaRPr lang="pt-BR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pt-PT" sz="1500" dirty="0"/>
              <a:t> </a:t>
            </a:r>
            <a:endParaRPr lang="pt-BR" sz="1500" dirty="0"/>
          </a:p>
          <a:p>
            <a:pPr algn="l"/>
            <a:r>
              <a:rPr lang="pt-BR" dirty="0"/>
              <a:t>VEIGA-NETO, Alfredo. Globalização, Inclusão, Hiperconsumo: desafios para a Educação. In: GONÇALVES, Rita A.; VIERO, Lia Margot D.; ORTIZ, </a:t>
            </a:r>
            <a:r>
              <a:rPr lang="pt-BR" dirty="0" err="1"/>
              <a:t>Ail</a:t>
            </a:r>
            <a:r>
              <a:rPr lang="pt-BR" dirty="0"/>
              <a:t> Conceição M. (org.). </a:t>
            </a:r>
            <a:r>
              <a:rPr lang="pt-BR" i="1" dirty="0"/>
              <a:t>Desafios da educação na sociedade de consumo</a:t>
            </a:r>
            <a:r>
              <a:rPr lang="pt-BR" dirty="0"/>
              <a:t>. Santa Maria: Centro Universitário Franciscano, 2007. p.13-33.</a:t>
            </a:r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BR" dirty="0"/>
              <a:t>VEIGA-NETO, Alfredo. Neoliberalismo, Império e políticas de inclusão: problematizações iniciais. In: RECHICO, </a:t>
            </a:r>
            <a:r>
              <a:rPr lang="pt-BR" dirty="0" err="1"/>
              <a:t>Cinara</a:t>
            </a:r>
            <a:r>
              <a:rPr lang="pt-BR" dirty="0"/>
              <a:t> F.; FORTES, Vanessa G. (org.). </a:t>
            </a:r>
            <a:r>
              <a:rPr lang="pt-BR" i="1" dirty="0"/>
              <a:t>A educação e a inclusão na Contemporaneidade</a:t>
            </a:r>
            <a:r>
              <a:rPr lang="pt-BR" dirty="0"/>
              <a:t>. Boa Vista, UFRR, 2008. p. 11-28.</a:t>
            </a:r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BR" dirty="0"/>
              <a:t>VEIGA-NETO, Alfredo; LOPES, Maura Corcini. Inclusão, exclusão, in/exclusão. </a:t>
            </a:r>
            <a:r>
              <a:rPr lang="pt-BR" i="1" dirty="0"/>
              <a:t>Verve</a:t>
            </a:r>
            <a:r>
              <a:rPr lang="pt-BR" dirty="0"/>
              <a:t>, n. 20, Nu-Sol/PUC-SP, 2011. p. 121-135</a:t>
            </a:r>
            <a:r>
              <a:rPr lang="pt-BR" dirty="0" smtClean="0"/>
              <a:t>.</a:t>
            </a:r>
            <a:endParaRPr lang="pt-BR" b="1" dirty="0"/>
          </a:p>
          <a:p>
            <a:pPr algn="l"/>
            <a:r>
              <a:rPr lang="pt-BR" sz="1500" dirty="0"/>
              <a:t> </a:t>
            </a:r>
            <a:endParaRPr lang="pt-BR" sz="1500" b="1" dirty="0"/>
          </a:p>
          <a:p>
            <a:pPr algn="l"/>
            <a:r>
              <a:rPr lang="pt-BR" dirty="0"/>
              <a:t>VEIGA-NETO, Alfredo; LOPES, Maura C. Rebatimentos: a inclusão como dominação do outro pelo mesmo. In: MUCHAIL, Salma T.; FONSECA, Márcio A.; VEIGA-NETO, Alfredo (org.). </a:t>
            </a:r>
            <a:r>
              <a:rPr lang="pt-BR" i="1" dirty="0"/>
              <a:t>O mesmo e o outro: 50 anos de História da Loucura</a:t>
            </a:r>
            <a:r>
              <a:rPr lang="pt-BR" dirty="0"/>
              <a:t>. Belo Horizonte: Autêntica: 2013. p. 103-124. </a:t>
            </a:r>
          </a:p>
          <a:p>
            <a:pPr algn="l"/>
            <a:r>
              <a:rPr lang="pt-BR" sz="1500" dirty="0"/>
              <a:t> </a:t>
            </a:r>
          </a:p>
          <a:p>
            <a:pPr algn="l"/>
            <a:r>
              <a:rPr lang="pt-BR" dirty="0"/>
              <a:t>VEIGA-NETO, Alfredo; LOPES, Maura C. Contraconduta e foco de experiência: ferramentas para problematizar a inclusão social. In: RODRIGUES, </a:t>
            </a:r>
            <a:r>
              <a:rPr lang="pt-BR" dirty="0" err="1"/>
              <a:t>Heliana</a:t>
            </a:r>
            <a:r>
              <a:rPr lang="pt-BR" dirty="0"/>
              <a:t> Conde; PORTOCARRERO, Vera; VEIGA-NETO, Alfredo (org.). </a:t>
            </a:r>
            <a:r>
              <a:rPr lang="pt-BR" i="1" dirty="0"/>
              <a:t>Michel Foucault e os saberes do Homem: como, na orla do mar, um rosto de areia</a:t>
            </a:r>
            <a:r>
              <a:rPr lang="pt-BR" dirty="0"/>
              <a:t>. Curitiba: Prismas, 2016. p. 519-530</a:t>
            </a:r>
            <a:r>
              <a:rPr lang="pt-BR" dirty="0" smtClean="0"/>
              <a:t>.</a:t>
            </a:r>
            <a:endParaRPr lang="pt-BR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4000" b="1" dirty="0" smtClean="0"/>
              <a:t>Aula  1</a:t>
            </a:r>
            <a:endParaRPr lang="pt-BR" sz="4000" b="1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1"/>
            <a:ext cx="8640960" cy="5688631"/>
          </a:xfrm>
        </p:spPr>
        <p:txBody>
          <a:bodyPr>
            <a:normAutofit/>
          </a:bodyPr>
          <a:lstStyle/>
          <a:p>
            <a:r>
              <a:rPr lang="pt-BR" b="1" dirty="0" smtClean="0"/>
              <a:t>Do que e sobre o que se fala ?</a:t>
            </a:r>
            <a:endParaRPr lang="pt-BR" sz="1000" dirty="0" smtClean="0"/>
          </a:p>
          <a:p>
            <a:r>
              <a:rPr lang="pt-BR" altLang="pt-BR" sz="2400" dirty="0" smtClean="0">
                <a:solidFill>
                  <a:schemeClr val="tx1"/>
                </a:solidFill>
                <a:cs typeface="Arial" charset="0"/>
              </a:rPr>
              <a:t>—  </a:t>
            </a:r>
            <a:r>
              <a:rPr lang="pt-BR" altLang="pt-BR" sz="2400" dirty="0" smtClean="0">
                <a:solidFill>
                  <a:schemeClr val="tx1"/>
                </a:solidFill>
              </a:rPr>
              <a:t>a importância de “limpar” o terreno conceitual  </a:t>
            </a:r>
            <a:r>
              <a:rPr lang="pt-BR" altLang="pt-BR" sz="2400" dirty="0" smtClean="0">
                <a:solidFill>
                  <a:schemeClr val="tx1"/>
                </a:solidFill>
                <a:cs typeface="Arial" charset="0"/>
              </a:rPr>
              <a:t>—</a:t>
            </a:r>
            <a:endParaRPr lang="pt-BR" altLang="pt-BR" sz="2400" dirty="0" smtClean="0">
              <a:solidFill>
                <a:schemeClr val="tx1"/>
              </a:solidFill>
            </a:endParaRPr>
          </a:p>
          <a:p>
            <a:endParaRPr lang="pt-BR" altLang="pt-BR" sz="2000" dirty="0" smtClean="0">
              <a:solidFill>
                <a:schemeClr val="tx1"/>
              </a:solidFill>
            </a:endParaRPr>
          </a:p>
          <a:p>
            <a:r>
              <a:rPr lang="pt-BR" altLang="pt-BR" sz="2400" dirty="0" smtClean="0">
                <a:solidFill>
                  <a:srgbClr val="FFFF00"/>
                </a:solidFill>
              </a:rPr>
              <a:t>não se trata de :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solidFill>
                  <a:schemeClr val="tx1"/>
                </a:solidFill>
              </a:rPr>
              <a:t>procurar</a:t>
            </a:r>
            <a:r>
              <a:rPr lang="pt-BR" altLang="pt-BR" sz="2400" dirty="0" smtClean="0">
                <a:solidFill>
                  <a:schemeClr val="tx1"/>
                </a:solidFill>
              </a:rPr>
              <a:t> o (suposto) </a:t>
            </a:r>
            <a:r>
              <a:rPr lang="pt-BR" altLang="pt-BR" sz="2400" i="1" dirty="0" smtClean="0">
                <a:solidFill>
                  <a:schemeClr val="tx1"/>
                </a:solidFill>
              </a:rPr>
              <a:t>verdadeiro</a:t>
            </a:r>
            <a:r>
              <a:rPr lang="pt-BR" altLang="pt-BR" sz="2400" dirty="0" smtClean="0">
                <a:solidFill>
                  <a:schemeClr val="tx1"/>
                </a:solidFill>
              </a:rPr>
              <a:t> significado</a:t>
            </a:r>
          </a:p>
          <a:p>
            <a:r>
              <a:rPr lang="pt-BR" altLang="pt-BR" sz="2400" dirty="0" smtClean="0">
                <a:solidFill>
                  <a:schemeClr val="tx1"/>
                </a:solidFill>
              </a:rPr>
              <a:t>nem de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solidFill>
                  <a:schemeClr val="tx1"/>
                </a:solidFill>
              </a:rPr>
              <a:t>fixar</a:t>
            </a:r>
            <a:r>
              <a:rPr lang="pt-BR" altLang="pt-BR" sz="2400" dirty="0" smtClean="0">
                <a:solidFill>
                  <a:schemeClr val="tx1"/>
                </a:solidFill>
              </a:rPr>
              <a:t> um </a:t>
            </a:r>
            <a:r>
              <a:rPr lang="pt-BR" altLang="pt-BR" sz="2400" i="1" dirty="0" smtClean="0">
                <a:solidFill>
                  <a:schemeClr val="tx1"/>
                </a:solidFill>
              </a:rPr>
              <a:t>melhor</a:t>
            </a:r>
            <a:r>
              <a:rPr lang="pt-BR" altLang="pt-BR" sz="2400" dirty="0" smtClean="0">
                <a:solidFill>
                  <a:schemeClr val="tx1"/>
                </a:solidFill>
              </a:rPr>
              <a:t> significado</a:t>
            </a:r>
          </a:p>
          <a:p>
            <a:endParaRPr lang="pt-BR" altLang="pt-BR" sz="2200" dirty="0" smtClean="0">
              <a:solidFill>
                <a:schemeClr val="tx1"/>
              </a:solidFill>
            </a:endParaRPr>
          </a:p>
          <a:p>
            <a:r>
              <a:rPr lang="pt-BR" altLang="pt-BR" sz="2400" dirty="0" smtClean="0">
                <a:solidFill>
                  <a:srgbClr val="FFFF00"/>
                </a:solidFill>
              </a:rPr>
              <a:t>mas sim de :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solidFill>
                  <a:schemeClr val="tx1"/>
                </a:solidFill>
              </a:rPr>
              <a:t>saber sobre o que estamos falando</a:t>
            </a:r>
          </a:p>
          <a:p>
            <a:r>
              <a:rPr lang="pt-BR" altLang="pt-BR" sz="2000" dirty="0" smtClean="0">
                <a:solidFill>
                  <a:schemeClr val="tx1"/>
                </a:solidFill>
              </a:rPr>
              <a:t>(único modo de atingirmos um melhor entendimento)</a:t>
            </a:r>
          </a:p>
          <a:p>
            <a:endParaRPr lang="pt-BR" altLang="pt-BR" sz="1000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pt-BR" altLang="pt-BR" sz="2400" b="1" dirty="0">
                <a:solidFill>
                  <a:schemeClr val="tx1"/>
                </a:solidFill>
              </a:rPr>
              <a:t>c</a:t>
            </a:r>
            <a:r>
              <a:rPr lang="pt-BR" altLang="pt-BR" sz="2400" b="1" dirty="0" smtClean="0">
                <a:solidFill>
                  <a:schemeClr val="tx1"/>
                </a:solidFill>
              </a:rPr>
              <a:t>ompreender, na História, os deslocamentos dos sentidos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685800" y="44625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mtClean="0">
                <a:solidFill>
                  <a:srgbClr val="FFFF00"/>
                </a:solidFill>
              </a:rPr>
              <a:t>Do paradoxo do </a:t>
            </a:r>
            <a:r>
              <a:rPr lang="pt-BR" sz="2800" b="1" i="1" smtClean="0">
                <a:solidFill>
                  <a:srgbClr val="FFFF00"/>
                </a:solidFill>
              </a:rPr>
              <a:t>incluir para excluir</a:t>
            </a:r>
            <a:r>
              <a:rPr lang="pt-BR" sz="2800" b="1" smtClean="0">
                <a:solidFill>
                  <a:srgbClr val="FFFF00"/>
                </a:solidFill>
              </a:rPr>
              <a:t> à </a:t>
            </a:r>
            <a:r>
              <a:rPr lang="pt-BR" sz="2800" b="1" i="1" smtClean="0">
                <a:solidFill>
                  <a:srgbClr val="FFFF00"/>
                </a:solidFill>
              </a:rPr>
              <a:t>in/exclusão</a:t>
            </a:r>
            <a:endParaRPr lang="pt-BR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618</Words>
  <Application>Microsoft Office PowerPoint</Application>
  <PresentationFormat>Apresentação na tela (4:3)</PresentationFormat>
  <Paragraphs>211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Do paradoxo do incluir para excluir à in/exclusão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paradoxo do incluir para excluir à in/exclusão</dc:title>
  <dc:creator>Alfredo</dc:creator>
  <cp:lastModifiedBy>Alfredo</cp:lastModifiedBy>
  <cp:revision>44</cp:revision>
  <dcterms:created xsi:type="dcterms:W3CDTF">2017-08-08T13:54:07Z</dcterms:created>
  <dcterms:modified xsi:type="dcterms:W3CDTF">2017-08-11T22:21:59Z</dcterms:modified>
</cp:coreProperties>
</file>